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3" r:id="rId1"/>
    <p:sldMasterId id="2147483679" r:id="rId2"/>
  </p:sldMasterIdLst>
  <p:notesMasterIdLst>
    <p:notesMasterId r:id="rId11"/>
  </p:notesMasterIdLst>
  <p:handoutMasterIdLst>
    <p:handoutMasterId r:id="rId12"/>
  </p:handoutMasterIdLst>
  <p:sldIdLst>
    <p:sldId id="378" r:id="rId3"/>
    <p:sldId id="379" r:id="rId4"/>
    <p:sldId id="380" r:id="rId5"/>
    <p:sldId id="383" r:id="rId6"/>
    <p:sldId id="381" r:id="rId7"/>
    <p:sldId id="382" r:id="rId8"/>
    <p:sldId id="384" r:id="rId9"/>
    <p:sldId id="385" r:id="rId10"/>
  </p:sldIdLst>
  <p:sldSz cx="12192000" cy="6858000"/>
  <p:notesSz cx="7010400" cy="9296400"/>
  <p:custDataLst>
    <p:tags r:id="rId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4" d="100"/>
          <a:sy n="74" d="100"/>
        </p:scale>
        <p:origin x="170" y="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7" d="100"/>
        <a:sy n="47" d="100"/>
      </p:scale>
      <p:origin x="0" y="-744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gs" Target="tags/tag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F8AC44-439E-45DF-A67A-7421C8D8DFC2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F7A2C766-C605-41FE-A4FA-FEF331520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1867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BF86083-EDB0-42F4-A13D-B0690583F08B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4EDBF42-59B6-4A13-8C44-478832076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00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Business Management 330 Lecture #7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62B9C2A-FD0F-45D7-9C71-E12DAE6D99DB}" type="datetime1">
              <a:rPr lang="en-US" smtClean="0"/>
              <a:t>4/29/2020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A073611-7D2E-4003-B5FD-20BF4FC0B41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19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B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99" b="1"/>
          <a:stretch/>
        </p:blipFill>
        <p:spPr>
          <a:xfrm>
            <a:off x="0" y="1143000"/>
            <a:ext cx="12192000" cy="2380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0" y="5995530"/>
            <a:ext cx="4267200" cy="45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45205"/>
      </p:ext>
    </p:extLst>
  </p:cSld>
  <p:clrMapOvr>
    <a:masterClrMapping/>
  </p:clrMapOvr>
  <p:hf sldNum="0" hdr="0" ftr="0" dt="0"/>
  <p:extLst mod="1">
    <p:ext uri="{DCECCB84-F9BA-43D5-87BE-67443E8EF086}">
      <p15:sldGuideLst xmlns:p15="http://schemas.microsoft.com/office/powerpoint/2012/main">
        <p15:guide id="1" orient="horz" pos="352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E38D9-A055-4149-A136-9916290B958D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A7587-EF18-1B40-9F0E-E5FBA16F98D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175846"/>
          </a:xfrm>
          <a:prstGeom prst="rect">
            <a:avLst/>
          </a:prstGeom>
          <a:solidFill>
            <a:srgbClr val="B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796691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B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99" b="1"/>
          <a:stretch/>
        </p:blipFill>
        <p:spPr>
          <a:xfrm>
            <a:off x="0" y="1143000"/>
            <a:ext cx="12192000" cy="23806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311" y="3060944"/>
            <a:ext cx="5917380" cy="158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700000"/>
      </p:ext>
    </p:extLst>
  </p:cSld>
  <p:clrMapOvr>
    <a:masterClrMapping/>
  </p:clrMapOvr>
  <p:hf sldNum="0"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828800" y="2819400"/>
            <a:ext cx="85344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381000"/>
            <a:ext cx="10363200" cy="1752600"/>
          </a:xfrm>
        </p:spPr>
        <p:txBody>
          <a:bodyPr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A069CB8-F204-4D06-B913-C5A26A89888A}" type="datetimeFigureOut">
              <a:rPr lang="en-US" smtClean="0"/>
              <a:t>4/29/2020</a:t>
            </a:fld>
            <a:endParaRPr lang="en-US" dirty="0"/>
          </a:p>
        </p:txBody>
      </p:sp>
      <p:sp>
        <p:nvSpPr>
          <p:cNvPr id="16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17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5791200" y="2198689"/>
            <a:ext cx="609600" cy="441325"/>
          </a:xfrm>
        </p:spPr>
        <p:txBody>
          <a:bodyPr/>
          <a:lstStyle>
            <a:lvl1pPr>
              <a:defRPr/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160240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4568" y="2743200"/>
            <a:ext cx="8640232" cy="1673225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533400"/>
            <a:ext cx="10363200" cy="1524000"/>
          </a:xfrm>
        </p:spPr>
        <p:txBody>
          <a:bodyPr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486F077B-A50F-4D64-8574-E2D6A98A5553}" type="datetimeFigureOut">
              <a:rPr lang="en-US" smtClean="0"/>
              <a:t>4/29/2020</a:t>
            </a:fld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91200" y="2198689"/>
            <a:ext cx="609600" cy="441325"/>
          </a:xfrm>
        </p:spPr>
        <p:txBody>
          <a:bodyPr/>
          <a:lstStyle>
            <a:lvl1pPr>
              <a:defRPr/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002606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02336" y="1527048"/>
            <a:ext cx="1133856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30BB376-B19C-488D-ABEB-03C7E6E9E3E0}" type="datetimeFigureOut">
              <a:rPr lang="en-US" smtClean="0"/>
              <a:t>4/29/2020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816600" y="1027114"/>
            <a:ext cx="609600" cy="441325"/>
          </a:xfrm>
        </p:spPr>
        <p:txBody>
          <a:bodyPr/>
          <a:lstStyle>
            <a:lvl1pPr>
              <a:defRPr/>
            </a:lvl1pPr>
          </a:lstStyle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48692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904" y="237394"/>
            <a:ext cx="11564192" cy="668215"/>
          </a:xfrm>
        </p:spPr>
        <p:txBody>
          <a:bodyPr anchor="b"/>
          <a:lstStyle>
            <a:lvl1pPr>
              <a:defRPr>
                <a:solidFill>
                  <a:srgbClr val="BB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E38D9-A055-4149-A136-9916290B958D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A7587-EF18-1B40-9F0E-E5FBA16F98D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13904" y="967155"/>
            <a:ext cx="11564192" cy="0"/>
          </a:xfrm>
          <a:prstGeom prst="line">
            <a:avLst/>
          </a:prstGeom>
          <a:ln w="6350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0" y="0"/>
            <a:ext cx="12192000" cy="175846"/>
          </a:xfrm>
          <a:prstGeom prst="rect">
            <a:avLst/>
          </a:prstGeom>
          <a:solidFill>
            <a:srgbClr val="B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668132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904" y="237393"/>
            <a:ext cx="11564192" cy="668216"/>
          </a:xfrm>
        </p:spPr>
        <p:txBody>
          <a:bodyPr anchor="b"/>
          <a:lstStyle>
            <a:lvl1pPr>
              <a:defRPr>
                <a:solidFill>
                  <a:srgbClr val="BB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904" y="1028702"/>
            <a:ext cx="11564192" cy="50291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E38D9-A055-4149-A136-9916290B958D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A7587-EF18-1B40-9F0E-E5FBA16F98D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13904" y="967155"/>
            <a:ext cx="11564192" cy="0"/>
          </a:xfrm>
          <a:prstGeom prst="line">
            <a:avLst/>
          </a:prstGeom>
          <a:ln w="6350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0" y="0"/>
            <a:ext cx="12192000" cy="175846"/>
          </a:xfrm>
          <a:prstGeom prst="rect">
            <a:avLst/>
          </a:prstGeom>
          <a:solidFill>
            <a:srgbClr val="B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684402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 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3904" y="1122363"/>
            <a:ext cx="11564192" cy="2387600"/>
          </a:xfrm>
        </p:spPr>
        <p:txBody>
          <a:bodyPr anchor="b"/>
          <a:lstStyle>
            <a:lvl1pPr algn="l">
              <a:defRPr sz="6000" baseline="0">
                <a:solidFill>
                  <a:srgbClr val="BB0000"/>
                </a:solidFill>
              </a:defRPr>
            </a:lvl1pPr>
          </a:lstStyle>
          <a:p>
            <a:r>
              <a:rPr lang="en-US" dirty="0" smtClean="0"/>
              <a:t>Click to Add Section Break / Title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3904" y="3602038"/>
            <a:ext cx="11564192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66666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E38D9-A055-4149-A136-9916290B958D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A7587-EF18-1B40-9F0E-E5FBA16F98D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63"/>
          <a:stretch/>
        </p:blipFill>
        <p:spPr>
          <a:xfrm>
            <a:off x="0" y="45719"/>
            <a:ext cx="12192000" cy="77538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"/>
            <a:ext cx="12192000" cy="45719"/>
          </a:xfrm>
          <a:prstGeom prst="rect">
            <a:avLst/>
          </a:prstGeom>
          <a:solidFill>
            <a:srgbClr val="B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175846"/>
          </a:xfrm>
          <a:prstGeom prst="rect">
            <a:avLst/>
          </a:prstGeom>
          <a:solidFill>
            <a:srgbClr val="B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950985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904" y="246063"/>
            <a:ext cx="11564192" cy="668338"/>
          </a:xfrm>
        </p:spPr>
        <p:txBody>
          <a:bodyPr anchor="b"/>
          <a:lstStyle>
            <a:lvl1pPr>
              <a:defRPr>
                <a:solidFill>
                  <a:srgbClr val="BB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3904" y="1019910"/>
            <a:ext cx="5680496" cy="503799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19910"/>
            <a:ext cx="5680496" cy="503799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E38D9-A055-4149-A136-9916290B958D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A7587-EF18-1B40-9F0E-E5FBA16F98D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13904" y="967155"/>
            <a:ext cx="11564192" cy="0"/>
          </a:xfrm>
          <a:prstGeom prst="line">
            <a:avLst/>
          </a:prstGeom>
          <a:ln w="6350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0"/>
            <a:ext cx="12192000" cy="175846"/>
          </a:xfrm>
          <a:prstGeom prst="rect">
            <a:avLst/>
          </a:prstGeom>
          <a:solidFill>
            <a:srgbClr val="B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920554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065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transition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3904" y="365126"/>
            <a:ext cx="115641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3904" y="1825626"/>
            <a:ext cx="11564192" cy="42325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03247" y="6302867"/>
            <a:ext cx="1276519" cy="3172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A82E38D9-A055-4149-A136-9916290B958D}" type="datetimeFigureOut">
              <a:rPr lang="en-US" smtClean="0"/>
              <a:pPr/>
              <a:t>4/29/2020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16928" y="6302867"/>
            <a:ext cx="4114800" cy="3172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68891" y="6299446"/>
            <a:ext cx="809205" cy="3172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666666"/>
                </a:solidFill>
              </a:defRPr>
            </a:lvl1pPr>
          </a:lstStyle>
          <a:p>
            <a:fld id="{F98A7587-EF18-1B40-9F0E-E5FBA16F98D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05" y="6299446"/>
            <a:ext cx="2951927" cy="31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14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8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524000" y="3793116"/>
            <a:ext cx="9236365" cy="9429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 smtClean="0"/>
              <a:t>John Draper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524001" y="1994149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 smtClean="0">
                <a:solidFill>
                  <a:srgbClr val="C00000"/>
                </a:solidFill>
              </a:rPr>
              <a:t>Gameday</a:t>
            </a:r>
            <a:r>
              <a:rPr lang="en-US" sz="4000" dirty="0" smtClean="0">
                <a:solidFill>
                  <a:srgbClr val="C00000"/>
                </a:solidFill>
              </a:rPr>
              <a:t> Atmosphere</a:t>
            </a:r>
            <a:r>
              <a:rPr lang="en-US" sz="4000" dirty="0" smtClean="0">
                <a:solidFill>
                  <a:srgbClr val="C00000"/>
                </a:solidFill>
              </a:rPr>
              <a:t>:</a:t>
            </a:r>
            <a:br>
              <a:rPr lang="en-US" sz="4000" dirty="0" smtClean="0">
                <a:solidFill>
                  <a:srgbClr val="C00000"/>
                </a:solidFill>
              </a:rPr>
            </a:br>
            <a:r>
              <a:rPr lang="en-US" sz="4000" dirty="0" smtClean="0">
                <a:solidFill>
                  <a:srgbClr val="C00000"/>
                </a:solidFill>
              </a:rPr>
              <a:t>Feeding the Masses</a:t>
            </a:r>
            <a:endParaRPr lang="en-US" sz="4000" dirty="0" smtClean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05000" y="5211618"/>
            <a:ext cx="8305800" cy="4001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 sz="2000" dirty="0"/>
          </a:p>
        </p:txBody>
      </p:sp>
      <p:pic>
        <p:nvPicPr>
          <p:cNvPr id="1026" name="Picture 2" descr="LSU No. 1, Oklahoma earns a spot in final College Football Playoff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53" y="1624012"/>
            <a:ext cx="3379304" cy="190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0843" y="3111661"/>
            <a:ext cx="3279913" cy="18621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1526481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Introduction/Business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Opportunity to move our restaurant business to Columbus</a:t>
            </a:r>
          </a:p>
          <a:p>
            <a:endParaRPr lang="en-US" dirty="0"/>
          </a:p>
          <a:p>
            <a:r>
              <a:rPr lang="en-US" dirty="0" smtClean="0"/>
              <a:t>How can will ‘fill a need’?</a:t>
            </a:r>
          </a:p>
          <a:p>
            <a:endParaRPr lang="en-US" dirty="0"/>
          </a:p>
          <a:p>
            <a:r>
              <a:rPr lang="en-US" dirty="0" smtClean="0"/>
              <a:t>What is it the Buckeye fans crave on </a:t>
            </a:r>
            <a:r>
              <a:rPr lang="en-US" dirty="0" err="1" smtClean="0"/>
              <a:t>gameday</a:t>
            </a:r>
            <a:r>
              <a:rPr lang="en-US" dirty="0" smtClean="0"/>
              <a:t>, but can’t find near the stadium?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792" y="3734215"/>
            <a:ext cx="4236710" cy="248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8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120 college football stadiums will be scraped from Wikipedia </a:t>
            </a:r>
          </a:p>
          <a:p>
            <a:pPr lvl="1"/>
            <a:r>
              <a:rPr lang="en-US" dirty="0" smtClean="0"/>
              <a:t>Includes city, state, conference, capacity</a:t>
            </a:r>
          </a:p>
          <a:p>
            <a:pPr lvl="1"/>
            <a:endParaRPr lang="en-US" dirty="0"/>
          </a:p>
          <a:p>
            <a:r>
              <a:rPr lang="en-US" dirty="0" smtClean="0"/>
              <a:t>Geocode with geocoder package to get latitude/longitude</a:t>
            </a:r>
          </a:p>
          <a:p>
            <a:endParaRPr lang="en-US" dirty="0"/>
          </a:p>
          <a:p>
            <a:r>
              <a:rPr lang="en-US" dirty="0" smtClean="0"/>
              <a:t>Join with population data from </a:t>
            </a:r>
            <a:r>
              <a:rPr lang="en-US" dirty="0" err="1" smtClean="0"/>
              <a:t>OpenDataSoft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Utilize the Foursquare API to find nearby venues to the stadiums and learn where the gaps exists based on similar schools</a:t>
            </a:r>
          </a:p>
          <a:p>
            <a:endParaRPr lang="en-US" dirty="0"/>
          </a:p>
          <a:p>
            <a:r>
              <a:rPr lang="en-US" dirty="0" smtClean="0"/>
              <a:t>But how do we find similar schools?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89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Preliminary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stadiums color coded by conference affiliation</a:t>
            </a:r>
          </a:p>
          <a:p>
            <a:pPr lvl="1"/>
            <a:r>
              <a:rPr lang="en-US" dirty="0" smtClean="0"/>
              <a:t>Primarily determined geographically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51013" y="2166731"/>
            <a:ext cx="9894405" cy="357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7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compiling the data, a </a:t>
            </a:r>
            <a:r>
              <a:rPr lang="en-US" dirty="0" err="1" smtClean="0"/>
              <a:t>kmeans</a:t>
            </a:r>
            <a:r>
              <a:rPr lang="en-US" dirty="0" smtClean="0"/>
              <a:t> clustering algorithm determined 5 clusters of tastes, city type, and stadium capacity.</a:t>
            </a:r>
          </a:p>
          <a:p>
            <a:pPr lvl="1"/>
            <a:r>
              <a:rPr lang="en-US" dirty="0" smtClean="0"/>
              <a:t>5 was determined after a preliminary analysis didn’t yield a clear and obvious elbow</a:t>
            </a:r>
          </a:p>
          <a:p>
            <a:pPr lvl="1"/>
            <a:endParaRPr lang="en-US" dirty="0"/>
          </a:p>
          <a:p>
            <a:r>
              <a:rPr lang="en-US" dirty="0" smtClean="0"/>
              <a:t>These clusters can be labeled using a deeper dive into the data of the clusters</a:t>
            </a:r>
          </a:p>
          <a:p>
            <a:endParaRPr lang="en-US" dirty="0"/>
          </a:p>
          <a:p>
            <a:r>
              <a:rPr lang="en-US" dirty="0" smtClean="0"/>
              <a:t>OSU will be compared to its peer institutions (similar size and tastes)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629" y="4897506"/>
            <a:ext cx="4348370" cy="182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20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5 clusters were labelled: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Small School, Small City, Americana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Nothing nearby (curious)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Hitting bars in Middle America with Big Football </a:t>
            </a:r>
          </a:p>
          <a:p>
            <a:pPr lvl="2"/>
            <a:r>
              <a:rPr lang="en-US" dirty="0" smtClean="0"/>
              <a:t>This is OSU’s cluster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Lose the Booze with Mid-level football in large cities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Big City with more modern, hipster tastes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410239" y="3930428"/>
            <a:ext cx="7265504" cy="176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98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Cluster </a:t>
            </a:r>
            <a:r>
              <a:rPr lang="en-US" dirty="0"/>
              <a:t>tastes and </a:t>
            </a:r>
            <a:r>
              <a:rPr lang="en-US" dirty="0" smtClean="0"/>
              <a:t>nuances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Small population with simple American tastes (Fast Food and Pizza)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Only 3 schools with few venues listed nearby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Powerhouse football with a lot of bars and American cuisine.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Power 5 schools at a lower tier with less focus on bars.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Eclectic tastes in huge cities.  More of a presence out west.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5068" y="109331"/>
            <a:ext cx="3297454" cy="1401418"/>
          </a:xfrm>
          <a:prstGeom prst="rect">
            <a:avLst/>
          </a:prstGeom>
        </p:spPr>
      </p:pic>
      <p:pic>
        <p:nvPicPr>
          <p:cNvPr id="2050" name="Picture 2" descr="Real a Gastropub Reopens, New Craft Brewery Up Next - Biting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09" y="4205908"/>
            <a:ext cx="2398782" cy="179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95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Comparing OSU to its cluster, we find:</a:t>
            </a:r>
          </a:p>
          <a:p>
            <a:pPr lvl="1"/>
            <a:r>
              <a:rPr lang="en-US" dirty="0" smtClean="0"/>
              <a:t>An overabundance of bars, burgers, and pizza</a:t>
            </a:r>
          </a:p>
          <a:p>
            <a:pPr lvl="1"/>
            <a:r>
              <a:rPr lang="en-US" dirty="0" smtClean="0"/>
              <a:t>A lack of American cuisine and food trucks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Recommendation</a:t>
            </a:r>
          </a:p>
          <a:p>
            <a:pPr lvl="1"/>
            <a:r>
              <a:rPr lang="en-US" dirty="0" smtClean="0"/>
              <a:t>Stay out of the bars</a:t>
            </a:r>
          </a:p>
          <a:p>
            <a:pPr lvl="1"/>
            <a:r>
              <a:rPr lang="en-US" dirty="0" smtClean="0"/>
              <a:t>Look into fast-food, non-burger American cuisine</a:t>
            </a:r>
          </a:p>
          <a:p>
            <a:pPr lvl="1"/>
            <a:r>
              <a:rPr lang="en-US" dirty="0" smtClean="0"/>
              <a:t>Food trucks are enticing</a:t>
            </a:r>
          </a:p>
        </p:txBody>
      </p:sp>
      <p:pic>
        <p:nvPicPr>
          <p:cNvPr id="3074" name="Picture 2" descr="Super Crispy Chicken Tenders - Dinner, then Desse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35120" y="3094494"/>
            <a:ext cx="2217674" cy="332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174" y="4757750"/>
            <a:ext cx="2665709" cy="17771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628" y="831419"/>
            <a:ext cx="3591732" cy="2020349"/>
          </a:xfrm>
          <a:prstGeom prst="rect">
            <a:avLst/>
          </a:prstGeom>
        </p:spPr>
      </p:pic>
      <p:sp>
        <p:nvSpPr>
          <p:cNvPr id="6" name="Multiply 5"/>
          <p:cNvSpPr/>
          <p:nvPr/>
        </p:nvSpPr>
        <p:spPr>
          <a:xfrm>
            <a:off x="8079783" y="775360"/>
            <a:ext cx="3714427" cy="225758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64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ASPOLLED" val="4BE46C8641F54B5C91DBBDE3E28BBF77"/>
  <p:tag name="TPVERSION" val="6"/>
  <p:tag name="TPFULLVERSION" val="6.0.0.1213"/>
  <p:tag name="PPTVERSION" val="15"/>
  <p:tag name="TPOS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heme/theme1.xml><?xml version="1.0" encoding="utf-8"?>
<a:theme xmlns:a="http://schemas.openxmlformats.org/drawingml/2006/main" name="Title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COB PowerPoint Template [Read-Only]" id="{0CE0328D-B8CA-47E6-A02D-1A3D34AAFC2D}" vid="{41B3F6CC-BA4A-45C0-8D84-B5F26A72CD5E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COB PowerPoint Template [Read-Only]" id="{0CE0328D-B8CA-47E6-A02D-1A3D34AAFC2D}" vid="{1DD6C43C-24FD-4AAB-B5F3-7E9218BBD5F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FCOB PowerPoint Template</Template>
  <TotalTime>17480</TotalTime>
  <Words>345</Words>
  <Application>Microsoft Office PowerPoint</Application>
  <PresentationFormat>Widescreen</PresentationFormat>
  <Paragraphs>57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Title Slides</vt:lpstr>
      <vt:lpstr>Custom Design</vt:lpstr>
      <vt:lpstr>PowerPoint Presentation</vt:lpstr>
      <vt:lpstr>Introduction/Business Problem</vt:lpstr>
      <vt:lpstr>Data</vt:lpstr>
      <vt:lpstr>Preliminary map</vt:lpstr>
      <vt:lpstr>Methodology</vt:lpstr>
      <vt:lpstr>Results</vt:lpstr>
      <vt:lpstr>Discussion</vt:lpstr>
      <vt:lpstr>Conclusion</vt:lpstr>
    </vt:vector>
  </TitlesOfParts>
  <Company>The Ohio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Proportion example</dc:title>
  <dc:creator>Fisher College of Business</dc:creator>
  <cp:lastModifiedBy>Draper, John D.</cp:lastModifiedBy>
  <cp:revision>171</cp:revision>
  <cp:lastPrinted>2016-06-28T17:49:29Z</cp:lastPrinted>
  <dcterms:created xsi:type="dcterms:W3CDTF">2014-08-19T14:39:04Z</dcterms:created>
  <dcterms:modified xsi:type="dcterms:W3CDTF">2020-04-29T04:54:41Z</dcterms:modified>
</cp:coreProperties>
</file>